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587" r:id="rId3"/>
    <p:sldId id="428" r:id="rId4"/>
    <p:sldId id="531" r:id="rId5"/>
    <p:sldId id="429" r:id="rId6"/>
    <p:sldId id="430" r:id="rId7"/>
    <p:sldId id="492" r:id="rId8"/>
    <p:sldId id="491" r:id="rId9"/>
    <p:sldId id="532" r:id="rId10"/>
    <p:sldId id="533" r:id="rId11"/>
    <p:sldId id="534" r:id="rId12"/>
    <p:sldId id="535" r:id="rId13"/>
    <p:sldId id="536" r:id="rId14"/>
    <p:sldId id="539" r:id="rId15"/>
    <p:sldId id="589" r:id="rId16"/>
    <p:sldId id="540" r:id="rId17"/>
    <p:sldId id="541" r:id="rId18"/>
    <p:sldId id="542" r:id="rId19"/>
    <p:sldId id="592" r:id="rId20"/>
    <p:sldId id="581" r:id="rId21"/>
    <p:sldId id="582" r:id="rId22"/>
    <p:sldId id="583" r:id="rId23"/>
    <p:sldId id="584" r:id="rId24"/>
    <p:sldId id="585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95" r:id="rId33"/>
    <p:sldId id="550" r:id="rId34"/>
    <p:sldId id="551" r:id="rId35"/>
    <p:sldId id="552" r:id="rId36"/>
    <p:sldId id="553" r:id="rId37"/>
    <p:sldId id="597" r:id="rId38"/>
    <p:sldId id="555" r:id="rId39"/>
    <p:sldId id="556" r:id="rId40"/>
    <p:sldId id="558" r:id="rId41"/>
    <p:sldId id="599" r:id="rId42"/>
    <p:sldId id="560" r:id="rId43"/>
    <p:sldId id="562" r:id="rId44"/>
    <p:sldId id="563" r:id="rId45"/>
    <p:sldId id="564" r:id="rId46"/>
    <p:sldId id="565" r:id="rId47"/>
    <p:sldId id="591" r:id="rId48"/>
    <p:sldId id="569" r:id="rId49"/>
    <p:sldId id="570" r:id="rId50"/>
    <p:sldId id="571" r:id="rId51"/>
    <p:sldId id="572" r:id="rId52"/>
    <p:sldId id="601" r:id="rId53"/>
    <p:sldId id="573" r:id="rId54"/>
    <p:sldId id="574" r:id="rId55"/>
    <p:sldId id="575" r:id="rId56"/>
    <p:sldId id="576" r:id="rId57"/>
    <p:sldId id="577" r:id="rId58"/>
    <p:sldId id="578" r:id="rId59"/>
    <p:sldId id="579" r:id="rId60"/>
    <p:sldId id="580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87508" autoAdjust="0"/>
  </p:normalViewPr>
  <p:slideViewPr>
    <p:cSldViewPr snapToGrid="0" snapToObjects="1">
      <p:cViewPr varScale="1">
        <p:scale>
          <a:sx n="97" d="100"/>
          <a:sy n="97" d="100"/>
        </p:scale>
        <p:origin x="64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527BA-E620-4B31-90FF-596CD1140ED8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FD7C5-18AD-484E-8BF8-F54EABEE53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23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FF7C0A-4974-4C28-821B-ECC9AB88AB35}" type="datetimeFigureOut">
              <a:rPr lang="zh-CN" altLang="en-US"/>
              <a:pPr>
                <a:defRPr/>
              </a:pPr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EAAB6E-5B0C-4403-BCAE-4497F7111D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1453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37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8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21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39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61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7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74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636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64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5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2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609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16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30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37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11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497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200400" lvl="7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539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678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84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8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477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33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03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53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225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6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61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3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52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677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07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52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20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54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2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26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1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7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59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9D0CE-3509-4E8E-949A-C3B880888C19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34A5D-2D4C-48A6-9A48-87ECFC60EE0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BD2C2-5F06-4EB4-AA87-EEFF857BE0DF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D486A-7E39-48E9-A9C0-1AF796321D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3F839-85B4-490C-82F0-8D97F31AC371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118E4-4D2D-4361-A2A6-3CB632E74E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4D79-EB92-44CB-98BB-E2E6F3C0DA81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6CDA1-B2C2-440A-BCF6-820C15D1F7D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页脚占位符 3"/>
          <p:cNvSpPr txBox="1">
            <a:spLocks/>
          </p:cNvSpPr>
          <p:nvPr userDrawn="1"/>
        </p:nvSpPr>
        <p:spPr>
          <a:xfrm>
            <a:off x="811212" y="6356350"/>
            <a:ext cx="458059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Lecture 17 : Image Segmentation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605860-D548-4C5C-854B-99C91562E0AA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0A4604-B824-4190-ACE8-B9585E4AAD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9304-0DCC-47C2-A532-658D86D85960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52AB-F780-40DC-9AB9-526E1D1B47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845AC-A052-400C-97B6-526A9F50826C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1AB9A-F41A-406D-AB88-0305D75E3F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EE260-56CF-468C-8163-CD7E19B31C05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E7FE-DE3D-4C46-A677-557FD82B16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9854F-058A-4572-930E-050491A781D6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C42A5-0ABC-44CD-B4EB-8F5B87A98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4C065-3EFE-44FD-A64E-45E7994D321C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3C49-B6E2-40A5-99C7-9382D82735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55AA2-E93C-44D0-B3A3-940565E0878B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64151-1742-42C8-9AF0-5818D0A2B7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61E4E640-7AC0-482D-946F-1062DD5F0FDD}" type="datetime1">
              <a:rPr lang="en-US" altLang="zh-CN" smtClean="0"/>
              <a:pPr>
                <a:defRPr/>
              </a:pPr>
              <a:t>11/25/2019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87761CF3-31AE-4790-9838-D5D772E3B4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dei.polimi.it/matteucc/Clustering/tutorial_html/AppletKM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math.le.ac.uk/people/ag153/homepage/KmeansKmedoids/Kmeans_Kmedoid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82883"/>
            <a:ext cx="7772400" cy="3239070"/>
          </a:xfrm>
        </p:spPr>
        <p:txBody>
          <a:bodyPr/>
          <a:lstStyle/>
          <a:p>
            <a:r>
              <a:rPr lang="en-US" altLang="zh-CN" dirty="0"/>
              <a:t>Computer Vision</a:t>
            </a:r>
            <a:br>
              <a:rPr lang="en-US" altLang="zh-CN" dirty="0"/>
            </a:br>
            <a:r>
              <a:rPr lang="en-US" altLang="zh-CN" sz="3200" dirty="0"/>
              <a:t>Image Segmentation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5572" y="204958"/>
            <a:ext cx="413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School of Software, SJTU</a:t>
            </a:r>
            <a:endParaRPr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 descr="sjtu_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-1"/>
            <a:ext cx="886626" cy="882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So, all we have to do is to define and implement the similarity predicate.</a:t>
            </a:r>
          </a:p>
          <a:p>
            <a:pPr lvl="1"/>
            <a:r>
              <a:rPr lang="en-US" altLang="zh-CN" sz="1800" dirty="0"/>
              <a:t>Is there any property that will cause the regions to be meaningful objects?</a:t>
            </a:r>
          </a:p>
          <a:p>
            <a:r>
              <a:rPr lang="en-US" altLang="zh-CN" sz="2400" dirty="0"/>
              <a:t>Example approaches:</a:t>
            </a:r>
          </a:p>
          <a:p>
            <a:pPr lvl="1"/>
            <a:r>
              <a:rPr lang="en-US" altLang="zh-CN" sz="1800" dirty="0"/>
              <a:t>Histogram-based</a:t>
            </a:r>
          </a:p>
          <a:p>
            <a:pPr lvl="1"/>
            <a:r>
              <a:rPr lang="en-US" altLang="zh-CN" sz="1800" dirty="0"/>
              <a:t>Clustering-based</a:t>
            </a:r>
          </a:p>
          <a:p>
            <a:pPr lvl="1"/>
            <a:r>
              <a:rPr lang="en-US" altLang="zh-CN" sz="1800" dirty="0"/>
              <a:t>Region growing</a:t>
            </a:r>
          </a:p>
          <a:p>
            <a:pPr lvl="1"/>
            <a:r>
              <a:rPr lang="en-US" altLang="zh-CN" sz="1800" dirty="0"/>
              <a:t>Split-and-merge</a:t>
            </a:r>
          </a:p>
          <a:p>
            <a:pPr lvl="1"/>
            <a:r>
              <a:rPr lang="en-US" altLang="zh-CN" sz="1800" dirty="0"/>
              <a:t>Morphological</a:t>
            </a:r>
          </a:p>
          <a:p>
            <a:pPr lvl="1"/>
            <a:r>
              <a:rPr lang="en-US" altLang="zh-CN" sz="1800" dirty="0"/>
              <a:t>Graph-based</a:t>
            </a:r>
          </a:p>
          <a:p>
            <a:pPr lvl="1"/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1" y="3198254"/>
            <a:ext cx="5356595" cy="312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044966" cy="4525963"/>
          </a:xfrm>
        </p:spPr>
        <p:txBody>
          <a:bodyPr/>
          <a:lstStyle/>
          <a:p>
            <a:r>
              <a:rPr lang="en-US" altLang="zh-CN" sz="2200" dirty="0"/>
              <a:t>How many “orange” pixels are in this image?</a:t>
            </a:r>
          </a:p>
          <a:p>
            <a:r>
              <a:rPr lang="en-US" altLang="zh-CN" sz="2200" dirty="0"/>
              <a:t>This question can be answered by looking at the histogram.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7661" y="1647498"/>
            <a:ext cx="3086264" cy="232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Histogram-based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3000" dirty="0"/>
          </a:p>
          <a:p>
            <a:endParaRPr lang="en-US" altLang="zh-CN" sz="3000" dirty="0"/>
          </a:p>
          <a:p>
            <a:pPr>
              <a:buNone/>
            </a:pPr>
            <a:endParaRPr lang="en-US" altLang="zh-CN" dirty="0"/>
          </a:p>
          <a:p>
            <a:r>
              <a:rPr lang="en-US" altLang="zh-CN" sz="2200" dirty="0"/>
              <a:t>How many modes are there?</a:t>
            </a:r>
          </a:p>
          <a:p>
            <a:r>
              <a:rPr lang="en-US" altLang="zh-CN" sz="2200" dirty="0"/>
              <a:t>Solve this by reducing the number of colors to K and mapping each pixel to the closest color.</a:t>
            </a:r>
          </a:p>
          <a:p>
            <a:r>
              <a:rPr lang="en-US" altLang="zh-CN" sz="2200" dirty="0"/>
              <a:t>Here’s what it looks like if we use two colors.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071" y="1600200"/>
            <a:ext cx="6843219" cy="175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5305" y="4777476"/>
            <a:ext cx="6843219" cy="164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How to choose the representative colors?</a:t>
            </a:r>
          </a:p>
          <a:p>
            <a:pPr lvl="1"/>
            <a:r>
              <a:rPr lang="en-US" altLang="zh-CN" sz="2400" dirty="0"/>
              <a:t>This is a clustering problem.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K-means algorithm can be used for clustering.</a:t>
            </a:r>
          </a:p>
          <a:p>
            <a:pPr lvl="1"/>
            <a:r>
              <a:rPr lang="en-US" altLang="zh-CN" sz="1200" dirty="0">
                <a:hlinkClick r:id="rId3"/>
              </a:rPr>
              <a:t>http://home.dei.polimi.it/matteucc/Clustering/tutorial_html/AppletKM.html</a:t>
            </a:r>
            <a:endParaRPr lang="en-US" altLang="zh-CN" sz="1200" dirty="0"/>
          </a:p>
          <a:p>
            <a:pPr lvl="1"/>
            <a:r>
              <a:rPr lang="en-US" altLang="zh-CN" sz="1200" dirty="0">
                <a:hlinkClick r:id="rId4"/>
              </a:rPr>
              <a:t>http://www.math.le.ac.uk/people/ag153/homepage/KmeansKmedoids/Kmeans_Kmedoids.html</a:t>
            </a:r>
            <a:endParaRPr lang="en-US" altLang="zh-CN" sz="1200" dirty="0"/>
          </a:p>
          <a:p>
            <a:r>
              <a:rPr lang="en-US" altLang="zh-CN" sz="2400" dirty="0"/>
              <a:t>Non-parametric Bayesian </a:t>
            </a:r>
          </a:p>
          <a:p>
            <a:r>
              <a:rPr lang="en-US" altLang="zh-CN" sz="2400" dirty="0"/>
              <a:t>Energy-based methods …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88" y="2588830"/>
            <a:ext cx="72866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/>
              <a:t>Clustering can also be used with other features (e.g., texture) in addition to color.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ctr">
              <a:buNone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9274" y="2504422"/>
            <a:ext cx="5354856" cy="384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9A5E0-821D-4798-94C9-FD6976B0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 Clustering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3C749C-0C94-45DD-B9F1-529DE948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915021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sz="2800" dirty="0"/>
              <a:t>Minimize the sum of distance to the centroid for all clusters </a:t>
            </a:r>
          </a:p>
          <a:p>
            <a:r>
              <a:rPr lang="en-US" altLang="zh-CN" sz="2800" dirty="0"/>
              <a:t>NP-hard (Dasgupta et al. The hardness of k-means clustering) </a:t>
            </a:r>
          </a:p>
          <a:p>
            <a:r>
              <a:rPr lang="en-US" altLang="zh-CN" sz="2800" dirty="0"/>
              <a:t>Heuristic algorithm </a:t>
            </a:r>
          </a:p>
          <a:p>
            <a:pPr lvl="1"/>
            <a:r>
              <a:rPr lang="en-US" altLang="zh-CN" sz="2400" dirty="0"/>
              <a:t>Random initialization </a:t>
            </a:r>
          </a:p>
          <a:p>
            <a:pPr lvl="1"/>
            <a:r>
              <a:rPr lang="en-US" altLang="zh-CN" sz="2400" dirty="0"/>
              <a:t>Repeat: </a:t>
            </a:r>
          </a:p>
          <a:p>
            <a:pPr lvl="2"/>
            <a:r>
              <a:rPr lang="en-US" altLang="zh-CN" sz="2000" dirty="0"/>
              <a:t>Assignment: find the cluster ID for all point </a:t>
            </a:r>
          </a:p>
          <a:p>
            <a:pPr lvl="2"/>
            <a:r>
              <a:rPr lang="en-US" altLang="zh-CN" sz="2000" dirty="0"/>
              <a:t>Update centroids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FF61D-7FC0-4609-9DF2-4D07B8E1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DF1FF4-B88D-4B77-B3AB-3BC2244DFA17}"/>
                  </a:ext>
                </a:extLst>
              </p:cNvPr>
              <p:cNvSpPr/>
              <p:nvPr/>
            </p:nvSpPr>
            <p:spPr>
              <a:xfrm>
                <a:off x="2020453" y="1634530"/>
                <a:ext cx="4890840" cy="907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DF1FF4-B88D-4B77-B3AB-3BC2244DF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53" y="1634530"/>
                <a:ext cx="4890840" cy="907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03531" cy="4525963"/>
          </a:xfrm>
        </p:spPr>
        <p:txBody>
          <a:bodyPr/>
          <a:lstStyle/>
          <a:p>
            <a:r>
              <a:rPr lang="en-US" altLang="zh-CN" sz="2800" dirty="0"/>
              <a:t>Pros</a:t>
            </a:r>
            <a:r>
              <a:rPr lang="en-US" altLang="zh-CN" sz="2600" dirty="0"/>
              <a:t>:</a:t>
            </a:r>
          </a:p>
          <a:p>
            <a:pPr lvl="1"/>
            <a:r>
              <a:rPr lang="en-US" altLang="zh-CN" sz="2400" dirty="0"/>
              <a:t>Simple, fast to compute</a:t>
            </a:r>
          </a:p>
          <a:p>
            <a:pPr lvl="1"/>
            <a:r>
              <a:rPr lang="en-US" altLang="zh-CN" sz="2400" dirty="0"/>
              <a:t>Converges to local minimum of within-cluster squared error</a:t>
            </a:r>
          </a:p>
          <a:p>
            <a:r>
              <a:rPr lang="en-US" altLang="zh-CN" sz="2800" dirty="0"/>
              <a:t>Cons:</a:t>
            </a:r>
          </a:p>
          <a:p>
            <a:pPr lvl="1"/>
            <a:r>
              <a:rPr lang="en-US" altLang="zh-CN" sz="2400" dirty="0"/>
              <a:t>Setting K?</a:t>
            </a:r>
          </a:p>
          <a:p>
            <a:pPr lvl="1"/>
            <a:r>
              <a:rPr lang="en-US" altLang="zh-CN" sz="2400" dirty="0"/>
              <a:t>Sensitive to initial centers</a:t>
            </a:r>
          </a:p>
          <a:p>
            <a:pPr lvl="1"/>
            <a:r>
              <a:rPr lang="en-US" altLang="zh-CN" sz="2400" dirty="0"/>
              <a:t>Sensitive to outliers</a:t>
            </a:r>
          </a:p>
          <a:p>
            <a:pPr lvl="1"/>
            <a:r>
              <a:rPr lang="en-US" altLang="zh-CN" sz="2400" dirty="0"/>
              <a:t>Detects spherical clusters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0731" y="1679031"/>
            <a:ext cx="3189262" cy="3618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K-means variants:</a:t>
            </a:r>
          </a:p>
          <a:p>
            <a:pPr lvl="1"/>
            <a:r>
              <a:rPr lang="en-US" altLang="zh-CN" sz="2200" dirty="0"/>
              <a:t>Different ways to initialize the means.</a:t>
            </a:r>
          </a:p>
          <a:p>
            <a:pPr lvl="1"/>
            <a:r>
              <a:rPr lang="en-US" altLang="zh-CN" sz="2200" dirty="0"/>
              <a:t>Different stopping criteria.</a:t>
            </a:r>
          </a:p>
          <a:p>
            <a:pPr lvl="1"/>
            <a:r>
              <a:rPr lang="en-US" altLang="zh-CN" sz="2200" dirty="0"/>
              <a:t>Dynamic methods for determining the right number of clusters (K) for a given image.</a:t>
            </a:r>
          </a:p>
          <a:p>
            <a:r>
              <a:rPr lang="en-US" altLang="zh-CN" sz="2800" dirty="0"/>
              <a:t>Problem: histogram-based and clustering-based segmentation using color/texture/etc can produce messy/noisy regions.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 mean shift algorithm seeks </a:t>
            </a:r>
            <a:r>
              <a:rPr lang="en-US" altLang="zh-CN" sz="2800" i="1" dirty="0"/>
              <a:t>modes</a:t>
            </a:r>
            <a:r>
              <a:rPr lang="en-US" altLang="zh-CN" sz="2800" dirty="0"/>
              <a:t> or local maxima of density in the feature space.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0" y="2553219"/>
            <a:ext cx="7839030" cy="337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9BB28C-017F-4018-881E-F669C68CA88F}"/>
              </a:ext>
            </a:extLst>
          </p:cNvPr>
          <p:cNvSpPr/>
          <p:nvPr/>
        </p:nvSpPr>
        <p:spPr>
          <a:xfrm>
            <a:off x="628320" y="5838106"/>
            <a:ext cx="7379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</a:rPr>
              <a:t> Non-parametric, iterative clustering method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300" y="2195512"/>
            <a:ext cx="8229600" cy="4525963"/>
          </a:xfrm>
        </p:spPr>
        <p:txBody>
          <a:bodyPr/>
          <a:lstStyle/>
          <a:p>
            <a:r>
              <a:rPr lang="en-US" altLang="zh-CN" sz="2400" dirty="0"/>
              <a:t>Structure of the model is not fixed</a:t>
            </a:r>
          </a:p>
          <a:p>
            <a:r>
              <a:rPr lang="en-US" altLang="zh-CN" sz="2400" dirty="0"/>
              <a:t>Improves an initial guess by sequentially updating it</a:t>
            </a:r>
          </a:p>
          <a:p>
            <a:r>
              <a:rPr lang="en-US" altLang="zh-CN" sz="2400" dirty="0"/>
              <a:t>Seeks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modes</a:t>
            </a:r>
            <a:r>
              <a:rPr lang="en-US" altLang="zh-CN" sz="2400" dirty="0"/>
              <a:t> or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local maximum </a:t>
            </a:r>
            <a:r>
              <a:rPr lang="en-US" altLang="zh-CN" sz="2400" dirty="0"/>
              <a:t>(plural of maxima) within a window </a:t>
            </a:r>
          </a:p>
          <a:p>
            <a:r>
              <a:rPr lang="en-US" altLang="zh-CN" sz="2400" dirty="0"/>
              <a:t>Algorithm: </a:t>
            </a:r>
          </a:p>
          <a:p>
            <a:pPr lvl="1"/>
            <a:r>
              <a:rPr lang="en-US" altLang="zh-CN" sz="2200" dirty="0"/>
              <a:t>Starts from over sampled initial centroids </a:t>
            </a:r>
          </a:p>
          <a:p>
            <a:pPr lvl="1"/>
            <a:r>
              <a:rPr lang="en-US" altLang="zh-CN" sz="2200" dirty="0"/>
              <a:t>Repeat until convergence </a:t>
            </a:r>
          </a:p>
          <a:p>
            <a:pPr lvl="2"/>
            <a:r>
              <a:rPr lang="en-US" altLang="zh-CN" sz="2000" dirty="0"/>
              <a:t>Iteratively update centroids </a:t>
            </a:r>
          </a:p>
          <a:p>
            <a:pPr lvl="2"/>
            <a:r>
              <a:rPr lang="en-US" altLang="zh-CN" sz="2000" dirty="0"/>
              <a:t>Remove overlapping centroids if too close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7F7DD1-EF6E-4212-969A-FB146339FA34}"/>
              </a:ext>
            </a:extLst>
          </p:cNvPr>
          <p:cNvSpPr/>
          <p:nvPr/>
        </p:nvSpPr>
        <p:spPr>
          <a:xfrm>
            <a:off x="715250" y="1676701"/>
            <a:ext cx="7379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</a:rPr>
              <a:t> Non-parametric, iterative clustering method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B864F66-E7A3-4433-81D7-5E249F53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9501" y="3737732"/>
            <a:ext cx="2206399" cy="138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341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1C995-BBF8-4DFB-BF68-C812AD8B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Segmentation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BEF7D-00E7-4512-AA5A-CB96D700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 way to represent an image using a set of components </a:t>
            </a:r>
          </a:p>
          <a:p>
            <a:r>
              <a:rPr lang="en-US" altLang="zh-CN" dirty="0"/>
              <a:t>Components share common properties </a:t>
            </a:r>
          </a:p>
          <a:p>
            <a:r>
              <a:rPr lang="en-US" altLang="zh-CN" dirty="0"/>
              <a:t>Properties can be defined at different levels of abstraction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ECD9B-F5CD-4C1B-B1B7-CC9F904C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EAECD8-01F8-4ECE-94A8-26CD44FA6324}"/>
              </a:ext>
            </a:extLst>
          </p:cNvPr>
          <p:cNvSpPr txBox="1"/>
          <p:nvPr/>
        </p:nvSpPr>
        <p:spPr>
          <a:xfrm>
            <a:off x="3943350" y="6465183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From: Chris Choy, Ph.D. candidate Stanford Vision and Learning Lab (SVL) </a:t>
            </a:r>
            <a:endParaRPr lang="zh-CN" altLang="en-US" sz="1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B3AB4A-7A8A-4505-B929-05A0BB211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4358122"/>
            <a:ext cx="5183578" cy="19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2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1-D Example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862263"/>
            <a:ext cx="85153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81525"/>
            <a:ext cx="85344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24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871663"/>
            <a:ext cx="7929562" cy="276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94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800" dirty="0"/>
              <a:t>We define a kernel function: </a:t>
            </a:r>
            <a:r>
              <a:rPr lang="en-US" altLang="zh-CN" sz="2800" i="1" dirty="0"/>
              <a:t>K</a:t>
            </a:r>
            <a:r>
              <a:rPr lang="en-US" altLang="zh-CN" sz="2800" dirty="0"/>
              <a:t>(</a:t>
            </a:r>
            <a:r>
              <a:rPr lang="en-US" altLang="zh-CN" sz="2800" i="1" dirty="0"/>
              <a:t>X</a:t>
            </a:r>
            <a:r>
              <a:rPr lang="en-US" altLang="zh-CN" sz="2800" dirty="0"/>
              <a:t>), with the properties:</a:t>
            </a:r>
          </a:p>
          <a:p>
            <a:r>
              <a:rPr lang="en-US" altLang="zh-CN" sz="2800" i="1" dirty="0"/>
              <a:t>K</a:t>
            </a:r>
            <a:r>
              <a:rPr lang="en-US" altLang="zh-CN" sz="2800" dirty="0"/>
              <a:t> decays to zero far from </a:t>
            </a:r>
            <a:r>
              <a:rPr lang="en-US" altLang="zh-CN" sz="2800" i="1" dirty="0"/>
              <a:t>0</a:t>
            </a:r>
          </a:p>
          <a:p>
            <a:r>
              <a:rPr lang="en-US" altLang="zh-CN" sz="2800" i="1" dirty="0"/>
              <a:t>K</a:t>
            </a:r>
            <a:r>
              <a:rPr lang="en-US" altLang="zh-CN" sz="2800" dirty="0"/>
              <a:t> is maximum at </a:t>
            </a:r>
            <a:r>
              <a:rPr lang="en-US" altLang="zh-CN" sz="2800" i="1" dirty="0"/>
              <a:t>0</a:t>
            </a:r>
          </a:p>
          <a:p>
            <a:r>
              <a:rPr lang="en-US" altLang="zh-CN" sz="2800" i="1" dirty="0"/>
              <a:t>K</a:t>
            </a:r>
            <a:r>
              <a:rPr lang="en-US" altLang="zh-CN" sz="2800" dirty="0"/>
              <a:t> is symmetric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1724025"/>
            <a:ext cx="4872037" cy="212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7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We define the kernel at each data point and sum up the result into a single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2" y="1885949"/>
            <a:ext cx="791163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55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967038"/>
            <a:ext cx="7900987" cy="217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78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461" y="1632666"/>
            <a:ext cx="7267903" cy="4556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637" y="1616094"/>
            <a:ext cx="7265805" cy="451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3245" y="1615967"/>
            <a:ext cx="713796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069" y="1615966"/>
            <a:ext cx="7126013" cy="450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761" y="1646456"/>
            <a:ext cx="7113469" cy="449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Images to Objects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What defines an object?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Subjective problem, but has been well studied.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Gestalt laws seek to formalize this.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“What is interesting and what is not” depends on the application.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Broad theory is absent at present.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0171" y="1617194"/>
            <a:ext cx="7330965" cy="455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0223" y="1628344"/>
            <a:ext cx="7237848" cy="450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4A5D26A-970E-44C3-B62F-1FF6CE2C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6" y="6356349"/>
            <a:ext cx="4055897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From</a:t>
            </a:r>
            <a:r>
              <a:rPr lang="zh-CN" altLang="en-US" dirty="0"/>
              <a:t>：</a:t>
            </a:r>
            <a:r>
              <a:rPr lang="en-US" dirty="0"/>
              <a:t>Chris Choy, Stanford Vision and Learning Lab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C92D16-6729-4B4F-8FD5-5864CB83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C42A5-0ABC-44CD-B4EB-8F5B87A987F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F1103-A3F8-4F28-9A2B-AC0D9FB84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488"/>
            <a:ext cx="9144000" cy="5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2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Clustering/Segmentation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/>
              <a:t>Find features (color, gradients, texture, etc)</a:t>
            </a:r>
          </a:p>
          <a:p>
            <a:r>
              <a:rPr lang="en-US" altLang="zh-CN" sz="2200" dirty="0"/>
              <a:t>Initialize windows at individual feature points</a:t>
            </a:r>
          </a:p>
          <a:p>
            <a:r>
              <a:rPr lang="en-US" altLang="zh-CN" sz="2200" dirty="0"/>
              <a:t>Perform mean shift for each window until convergence</a:t>
            </a:r>
          </a:p>
          <a:p>
            <a:r>
              <a:rPr lang="en-US" altLang="zh-CN" sz="2200" dirty="0"/>
              <a:t>Merge windows that end up near the same “peak” or mode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8636" y="3242826"/>
            <a:ext cx="7210796" cy="314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ctr">
              <a:buNone/>
            </a:pPr>
            <a:br>
              <a:rPr lang="en-US" altLang="zh-CN" sz="1800" dirty="0"/>
            </a:br>
            <a:r>
              <a:rPr lang="en-US" altLang="zh-CN" sz="1800" dirty="0"/>
              <a:t>http://www.caip.rutgers.edu/~comanici/MSPAMI/msPamiResults.html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421" y="1647498"/>
            <a:ext cx="6158569" cy="411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2613" y="1618245"/>
            <a:ext cx="6727200" cy="450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Shift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Pros</a:t>
            </a:r>
            <a:r>
              <a:rPr lang="en-US" altLang="zh-CN" sz="2600" dirty="0"/>
              <a:t>:</a:t>
            </a:r>
          </a:p>
          <a:p>
            <a:pPr lvl="1"/>
            <a:r>
              <a:rPr lang="en-US" altLang="zh-CN" sz="2400" dirty="0"/>
              <a:t>Does not assume shape on clusters</a:t>
            </a:r>
          </a:p>
          <a:p>
            <a:pPr lvl="1"/>
            <a:r>
              <a:rPr lang="en-US" altLang="zh-CN" sz="2400" dirty="0"/>
              <a:t>One parameter choice (window size)</a:t>
            </a:r>
          </a:p>
          <a:p>
            <a:pPr lvl="1"/>
            <a:r>
              <a:rPr lang="en-US" altLang="zh-CN" sz="2400" dirty="0"/>
              <a:t>Generic technique</a:t>
            </a:r>
          </a:p>
          <a:p>
            <a:pPr lvl="1"/>
            <a:r>
              <a:rPr lang="en-US" altLang="zh-CN" sz="2400" dirty="0"/>
              <a:t>Find multiple modes</a:t>
            </a:r>
          </a:p>
          <a:p>
            <a:r>
              <a:rPr lang="en-US" altLang="zh-CN" sz="2800" dirty="0"/>
              <a:t>Cons:</a:t>
            </a:r>
          </a:p>
          <a:p>
            <a:pPr lvl="1"/>
            <a:r>
              <a:rPr lang="en-US" altLang="zh-CN" sz="2400" dirty="0"/>
              <a:t>Selection of window size</a:t>
            </a:r>
          </a:p>
          <a:p>
            <a:pPr lvl="1"/>
            <a:r>
              <a:rPr lang="en-US" altLang="zh-CN" sz="2400" dirty="0"/>
              <a:t>Does not scale well with dimension of feature space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Growing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/>
              <a:t>Region growing techniques start with one pixel of a potential region and try to grow it by adding adjacent pixels till the pixels being compared are too dissimilar.</a:t>
            </a:r>
          </a:p>
          <a:p>
            <a:r>
              <a:rPr lang="en-US" altLang="zh-CN" sz="2600" dirty="0"/>
              <a:t>The first pixel selected can be just the first unlabeled pixel in the image or a set of seed pixels can be chosen (manually or automatically) from the image.</a:t>
            </a:r>
          </a:p>
          <a:p>
            <a:r>
              <a:rPr lang="en-US" altLang="zh-CN" sz="2600" dirty="0"/>
              <a:t>We need to define a measure of similarity between a pixel and a set of pixels as well as a rule that makes a decision for growing based on this measure.</a:t>
            </a:r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3457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Growing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Usually a statistical test is used to decide which pixels can be added to a region.</a:t>
            </a:r>
          </a:p>
          <a:p>
            <a:pPr lvl="1"/>
            <a:r>
              <a:rPr lang="en-US" altLang="zh-CN" sz="2200" dirty="0"/>
              <a:t>Region is a population with similar statistics.</a:t>
            </a:r>
          </a:p>
          <a:p>
            <a:pPr lvl="1"/>
            <a:r>
              <a:rPr lang="en-US" altLang="zh-CN" sz="2200" dirty="0"/>
              <a:t>Use statistical test to see if neighbor on border fits into the region population.</a:t>
            </a:r>
          </a:p>
          <a:p>
            <a:r>
              <a:rPr lang="en-US" altLang="zh-CN" sz="2400" dirty="0"/>
              <a:t>Let R be the N pixel region so far and p be a neighboring pixel with gray tone y.</a:t>
            </a:r>
          </a:p>
          <a:p>
            <a:r>
              <a:rPr lang="en-US" altLang="zh-CN" sz="2400" dirty="0"/>
              <a:t>Define the mean X and scatter S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(sample variance) by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3892" y="4840289"/>
            <a:ext cx="6730397" cy="117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Growing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 T statistic is defined by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pPr>
              <a:buNone/>
            </a:pPr>
            <a:endParaRPr lang="en-US" altLang="zh-CN" sz="2800" dirty="0"/>
          </a:p>
          <a:p>
            <a:r>
              <a:rPr lang="en-US" altLang="zh-CN" sz="2800" dirty="0"/>
              <a:t>It has a T</a:t>
            </a:r>
            <a:r>
              <a:rPr lang="en-US" altLang="zh-CN" sz="2800" baseline="-25000" dirty="0"/>
              <a:t>N-1</a:t>
            </a:r>
            <a:r>
              <a:rPr lang="en-US" altLang="zh-CN" sz="2800" dirty="0"/>
              <a:t> distribution if all the pixels in R and the test pixel p are independent and identically distributed Gaussians (</a:t>
            </a:r>
            <a:r>
              <a:rPr lang="en-US" altLang="zh-CN" sz="2800" dirty="0" err="1"/>
              <a:t>i.i.d</a:t>
            </a:r>
            <a:r>
              <a:rPr lang="en-US" altLang="zh-CN" sz="2800" dirty="0"/>
              <a:t>. assumption).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1670" y="2116853"/>
            <a:ext cx="49053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Gestalt Laws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 series of factors affect whether elements should be grouped together.</a:t>
            </a:r>
          </a:p>
          <a:p>
            <a:pPr lvl="1"/>
            <a:r>
              <a:rPr lang="en-US" altLang="zh-CN" sz="1800" dirty="0"/>
              <a:t>Proximity: tokens that are nearby tend to be grouped.</a:t>
            </a:r>
          </a:p>
          <a:p>
            <a:pPr lvl="1"/>
            <a:r>
              <a:rPr lang="en-US" altLang="zh-CN" sz="1800" dirty="0"/>
              <a:t>Similarity: similar tokens tend to be grouped together.</a:t>
            </a:r>
          </a:p>
          <a:p>
            <a:pPr lvl="1"/>
            <a:r>
              <a:rPr lang="en-US" altLang="zh-CN" sz="1800" dirty="0"/>
              <a:t>Common fate: tokens that have coherent motion tend to be grouped together.</a:t>
            </a:r>
          </a:p>
          <a:p>
            <a:pPr lvl="1"/>
            <a:r>
              <a:rPr lang="en-US" altLang="zh-CN" sz="1800" dirty="0"/>
              <a:t>Common region: tokens that lie inside the same closed region tend to be grouped together.</a:t>
            </a:r>
          </a:p>
          <a:p>
            <a:pPr lvl="1"/>
            <a:r>
              <a:rPr lang="en-US" altLang="zh-CN" sz="1800" dirty="0"/>
              <a:t>Parallelism: parallel curves or tokens tend to be grouped together.</a:t>
            </a:r>
          </a:p>
          <a:p>
            <a:pPr lvl="1"/>
            <a:r>
              <a:rPr lang="en-US" altLang="zh-CN" sz="1800" dirty="0"/>
              <a:t>Closure: tokens or curves that tend to lead to closed curves tend to be grouped together.</a:t>
            </a:r>
          </a:p>
          <a:p>
            <a:pPr lvl="1"/>
            <a:r>
              <a:rPr lang="en-US" altLang="zh-CN" sz="1800" dirty="0"/>
              <a:t>Symmetry: curves that lead to symmetric groups are grouped together.</a:t>
            </a:r>
          </a:p>
          <a:p>
            <a:pPr lvl="1"/>
            <a:r>
              <a:rPr lang="en-US" altLang="zh-CN" sz="1800" dirty="0"/>
              <a:t>Continuity: tokens that lead to “continuous” curves tend to be grouped.</a:t>
            </a:r>
          </a:p>
          <a:p>
            <a:pPr lvl="1"/>
            <a:r>
              <a:rPr lang="en-US" altLang="zh-CN" sz="1800" dirty="0"/>
              <a:t>Familiar configuration: tokens that, when grouped, lead to a familiar object, tend to be grouped together.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Growing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758" y="1615965"/>
            <a:ext cx="773947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Split-and-merge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Start with the whole image</a:t>
            </a:r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</a:rPr>
              <a:t>）</a:t>
            </a:r>
            <a:r>
              <a:rPr lang="en-US" altLang="zh-CN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If the variance is too high, break into quadrants.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Merge any adjacent regions that are similar enough.              </a:t>
            </a:r>
            <a:r>
              <a:rPr kumimoji="1" lang="en-US" altLang="zh-CN" sz="28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P(Ri)=TRUE</a:t>
            </a:r>
            <a:endParaRPr lang="en-US" altLang="zh-CN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Repeat steps 2 and 3, iteratively until no more splitting or merging occur.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altLang="zh-CN" sz="2800" dirty="0"/>
              <a:t>Idea: good</a:t>
            </a:r>
            <a:br>
              <a:rPr lang="en-US" altLang="zh-CN" sz="2800" dirty="0"/>
            </a:br>
            <a:r>
              <a:rPr lang="en-US" altLang="zh-CN" sz="2800" dirty="0"/>
              <a:t>Results: blocky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676" y="4524540"/>
            <a:ext cx="4824249" cy="175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2656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Split-and-merge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165" y="1631732"/>
            <a:ext cx="7250331" cy="463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image can be interpreted as a topographic surface, with both valleys and mountains.</a:t>
            </a:r>
          </a:p>
          <a:p>
            <a:r>
              <a:rPr lang="en-US" altLang="zh-CN" sz="2400" dirty="0"/>
              <a:t>Three types of points can be considered:</a:t>
            </a:r>
          </a:p>
          <a:p>
            <a:pPr lvl="1"/>
            <a:r>
              <a:rPr lang="en-US" altLang="zh-CN" sz="2000" dirty="0"/>
              <a:t>Points belonging to a regional minimum.</a:t>
            </a:r>
          </a:p>
          <a:p>
            <a:pPr lvl="1"/>
            <a:r>
              <a:rPr lang="en-US" altLang="zh-CN" sz="2000" dirty="0"/>
              <a:t>Points at which a drop of water, if placed at the location of any of those points, would fall to a single minimum.</a:t>
            </a:r>
          </a:p>
          <a:p>
            <a:pPr lvl="1">
              <a:buNone/>
            </a:pPr>
            <a:r>
              <a:rPr lang="en-US" altLang="zh-CN" sz="2000" dirty="0"/>
              <a:t>	→ </a:t>
            </a:r>
            <a:r>
              <a:rPr lang="en-US" altLang="zh-CN" sz="2000" dirty="0">
                <a:solidFill>
                  <a:srgbClr val="FF0000"/>
                </a:solidFill>
              </a:rPr>
              <a:t>catchment basins</a:t>
            </a:r>
          </a:p>
          <a:p>
            <a:pPr lvl="1"/>
            <a:r>
              <a:rPr lang="en-US" altLang="zh-CN" sz="2000" dirty="0"/>
              <a:t>Points at which water would be equally likely to fall to more than one such minimum.</a:t>
            </a:r>
            <a:br>
              <a:rPr lang="en-US" altLang="zh-CN" sz="2000" dirty="0"/>
            </a:br>
            <a:r>
              <a:rPr lang="en-US" altLang="zh-CN" sz="2000" dirty="0"/>
              <a:t>→ </a:t>
            </a:r>
            <a:r>
              <a:rPr lang="en-US" altLang="zh-CN" sz="2000" dirty="0">
                <a:solidFill>
                  <a:srgbClr val="FF0000"/>
                </a:solidFill>
              </a:rPr>
              <a:t>watershed lines</a:t>
            </a:r>
          </a:p>
          <a:p>
            <a:pPr lvl="1"/>
            <a:endParaRPr lang="en-US" altLang="zh-CN" sz="2000" dirty="0"/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5383" y="4640869"/>
            <a:ext cx="41148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Assume that there is a hole in each minima and the surface is immersed into a lake.</a:t>
            </a:r>
          </a:p>
          <a:p>
            <a:r>
              <a:rPr lang="en-US" altLang="zh-CN" sz="2800" dirty="0"/>
              <a:t>The water will enter through the holes at the minima and flood the surface.</a:t>
            </a:r>
          </a:p>
          <a:p>
            <a:r>
              <a:rPr lang="en-US" altLang="zh-CN" sz="2800" dirty="0"/>
              <a:t>To avoid the water coming from two different minima to meet, a dam is build whenever there would be a merge of the water.</a:t>
            </a:r>
          </a:p>
          <a:p>
            <a:r>
              <a:rPr lang="en-US" altLang="zh-CN" sz="2800" dirty="0"/>
              <a:t>Finally, the only thing visible of the surface would be the dams. These dam walls are called the watershed lines.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448" y="1615966"/>
            <a:ext cx="5866579" cy="474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2783" y="1615966"/>
            <a:ext cx="5879714" cy="463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 key behind using the watershed transform for segmentation is this: change your image into another image whose </a:t>
            </a:r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catchment basins </a:t>
            </a:r>
            <a:r>
              <a:rPr lang="en-US" altLang="zh-CN" sz="2800" dirty="0"/>
              <a:t>are the </a:t>
            </a:r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objects</a:t>
            </a:r>
            <a:r>
              <a:rPr lang="en-US" altLang="zh-CN" sz="2800" dirty="0"/>
              <a:t> you want to identify.</a:t>
            </a:r>
          </a:p>
          <a:p>
            <a:r>
              <a:rPr lang="en-US" altLang="zh-CN" sz="2800" dirty="0"/>
              <a:t>Examples:</a:t>
            </a:r>
          </a:p>
          <a:p>
            <a:pPr lvl="1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Distance transform </a:t>
            </a:r>
            <a:r>
              <a:rPr lang="en-US" altLang="zh-CN" sz="2400" dirty="0"/>
              <a:t>can be used with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binary</a:t>
            </a:r>
            <a:r>
              <a:rPr lang="en-US" altLang="zh-CN" sz="2400" dirty="0"/>
              <a:t> images where the catchment basins correspond to the foreground components of interest.</a:t>
            </a:r>
          </a:p>
          <a:p>
            <a:pPr lvl="1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Gradient</a:t>
            </a:r>
            <a:r>
              <a:rPr lang="en-US" altLang="zh-CN" sz="2400" dirty="0"/>
              <a:t> can be used with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grayscale</a:t>
            </a:r>
            <a:r>
              <a:rPr lang="en-US" altLang="zh-CN" sz="2400" dirty="0"/>
              <a:t> images where the catchment basins should theoretically correspond to the homogeneous grey level regions of the image.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299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52" y="1631732"/>
            <a:ext cx="7396162" cy="417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Watershed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289" y="1615966"/>
            <a:ext cx="6391110" cy="474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Gestalt Laws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09600" y="1600200"/>
            <a:ext cx="793432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1"/>
            <a:ext cx="783253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An image is represented by a graph whose nodes are pixels or small groups of pixels.</a:t>
            </a:r>
          </a:p>
          <a:p>
            <a:r>
              <a:rPr lang="en-US" altLang="zh-CN" sz="2800" dirty="0"/>
              <a:t>The goal is to partition the nodes into disjoint sets so that the similarity within each set is high and across different sets is low.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5464" y="3928734"/>
            <a:ext cx="6797229" cy="219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488" y="4644749"/>
            <a:ext cx="49434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Let </a:t>
            </a:r>
            <a:r>
              <a:rPr lang="en-US" altLang="zh-CN" dirty="0">
                <a:solidFill>
                  <a:srgbClr val="FF0000"/>
                </a:solidFill>
              </a:rPr>
              <a:t>G = (V,E)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be a graph. Each </a:t>
            </a:r>
            <a:r>
              <a:rPr lang="en-US" altLang="zh-CN" dirty="0">
                <a:solidFill>
                  <a:srgbClr val="FF0000"/>
                </a:solidFill>
              </a:rPr>
              <a:t>edge (</a:t>
            </a:r>
            <a:r>
              <a:rPr lang="en-US" altLang="zh-CN" dirty="0" err="1">
                <a:solidFill>
                  <a:srgbClr val="FF0000"/>
                </a:solidFill>
              </a:rPr>
              <a:t>u,v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has a </a:t>
            </a:r>
            <a:r>
              <a:rPr lang="en-US" altLang="zh-CN" dirty="0">
                <a:solidFill>
                  <a:srgbClr val="FF0000"/>
                </a:solidFill>
              </a:rPr>
              <a:t>weight w(</a:t>
            </a:r>
            <a:r>
              <a:rPr lang="en-US" altLang="zh-CN" dirty="0" err="1">
                <a:solidFill>
                  <a:srgbClr val="FF0000"/>
                </a:solidFill>
              </a:rPr>
              <a:t>u,v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that represents the similarity between u and v.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Graph G can be broken into 2 disjoint graphs with node sets A and B by removing edges that connect these sets.</a:t>
            </a:r>
          </a:p>
          <a:p>
            <a:pPr lvl="8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88431A-10FD-4F21-BAB1-8AE40296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5257" y="5068611"/>
            <a:ext cx="3723856" cy="120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1E6D8D5-6D8B-4556-AF4C-C0D6198505A1}"/>
              </a:ext>
            </a:extLst>
          </p:cNvPr>
          <p:cNvCxnSpPr/>
          <p:nvPr/>
        </p:nvCxnSpPr>
        <p:spPr>
          <a:xfrm flipV="1">
            <a:off x="5250788" y="5323715"/>
            <a:ext cx="1890508" cy="5161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5C16BB4-5B95-412C-9762-42AF92BCF165}"/>
              </a:ext>
            </a:extLst>
          </p:cNvPr>
          <p:cNvCxnSpPr>
            <a:cxnSpLocks/>
          </p:cNvCxnSpPr>
          <p:nvPr/>
        </p:nvCxnSpPr>
        <p:spPr>
          <a:xfrm flipV="1">
            <a:off x="5172250" y="5654922"/>
            <a:ext cx="2103681" cy="4712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488" y="4644749"/>
            <a:ext cx="49434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 G = (V,E) be a graph. Each edge 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u,v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has a weight w(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u,v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that represents the similarity between u and v.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 G can be broken into 2 disjoint graphs with node sets A and B by removing edges that connect these sets.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One way to segment G is to find the </a:t>
            </a:r>
            <a:r>
              <a:rPr lang="en-US" altLang="zh-CN" dirty="0">
                <a:solidFill>
                  <a:srgbClr val="FF0000"/>
                </a:solidFill>
              </a:rPr>
              <a:t>minimum cut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6888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Problem with minimum cut: weight of cut proportional to number of edges in the cut; tends to produce small, isolated components.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6048" y="2962330"/>
            <a:ext cx="5544837" cy="339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Shi and </a:t>
            </a:r>
            <a:r>
              <a:rPr lang="en-US" altLang="zh-CN" sz="2800" dirty="0" err="1"/>
              <a:t>Malik</a:t>
            </a:r>
            <a:r>
              <a:rPr lang="en-US" altLang="zh-CN" sz="2800" dirty="0"/>
              <a:t> proposed the </a:t>
            </a:r>
            <a:r>
              <a:rPr lang="en-US" altLang="zh-CN" sz="2800" dirty="0">
                <a:solidFill>
                  <a:srgbClr val="FF0000"/>
                </a:solidFill>
              </a:rPr>
              <a:t>normalized cut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094" y="2520675"/>
            <a:ext cx="7693572" cy="296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012" y="1647498"/>
            <a:ext cx="8183893" cy="420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Shi and </a:t>
            </a:r>
            <a:r>
              <a:rPr lang="en-US" altLang="zh-CN" sz="2800" dirty="0" err="1"/>
              <a:t>Malik</a:t>
            </a:r>
            <a:r>
              <a:rPr lang="en-US" altLang="zh-CN" sz="2800" dirty="0"/>
              <a:t> turned graph cuts into an eigenvector/</a:t>
            </a:r>
            <a:r>
              <a:rPr lang="en-US" altLang="zh-CN" sz="2800" dirty="0" err="1"/>
              <a:t>eigenvalue</a:t>
            </a:r>
            <a:r>
              <a:rPr lang="en-US" altLang="zh-CN" sz="2800" dirty="0"/>
              <a:t> problem.</a:t>
            </a:r>
          </a:p>
          <a:p>
            <a:r>
              <a:rPr lang="en-US" altLang="zh-CN" sz="2800" dirty="0"/>
              <a:t>Set up a weighted graph G=(V,E).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V</a:t>
            </a:r>
            <a:r>
              <a:rPr lang="en-US" altLang="zh-CN" sz="2400" dirty="0"/>
              <a:t> is the set of (N) pixels.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E</a:t>
            </a:r>
            <a:r>
              <a:rPr lang="en-US" altLang="zh-CN" sz="2400" dirty="0"/>
              <a:t> is a set of weighted edges (weight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ij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gives the similarity between nodes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and j).</a:t>
            </a:r>
          </a:p>
          <a:p>
            <a:pPr lvl="1"/>
            <a:r>
              <a:rPr lang="en-US" altLang="zh-CN" sz="2400" dirty="0"/>
              <a:t>Length N vector 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is the sum of the weights from node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all other nodes.</a:t>
            </a:r>
          </a:p>
          <a:p>
            <a:pPr lvl="1"/>
            <a:r>
              <a:rPr lang="en-US" altLang="zh-CN" sz="2400" dirty="0"/>
              <a:t>N x N matrix 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: D is a diagonal matrix with d on its diagonal.</a:t>
            </a:r>
          </a:p>
          <a:p>
            <a:pPr lvl="1"/>
            <a:r>
              <a:rPr lang="nl-NL" altLang="zh-CN" sz="2400" dirty="0"/>
              <a:t>N x N symmetric matrix </a:t>
            </a:r>
            <a:r>
              <a:rPr lang="nl-NL" altLang="zh-CN" sz="2400" dirty="0">
                <a:solidFill>
                  <a:srgbClr val="FF0000"/>
                </a:solidFill>
              </a:rPr>
              <a:t>W</a:t>
            </a:r>
            <a:r>
              <a:rPr lang="nl-NL" altLang="zh-CN" sz="2400" dirty="0"/>
              <a:t>: W</a:t>
            </a:r>
            <a:r>
              <a:rPr lang="nl-NL" altLang="zh-CN" sz="2400" baseline="-25000" dirty="0"/>
              <a:t>ij</a:t>
            </a:r>
            <a:r>
              <a:rPr lang="nl-NL" altLang="zh-CN" sz="2400" dirty="0"/>
              <a:t>= w</a:t>
            </a:r>
            <a:r>
              <a:rPr lang="nl-NL" altLang="zh-CN" sz="2400" baseline="-25000" dirty="0"/>
              <a:t>ij</a:t>
            </a:r>
            <a:r>
              <a:rPr lang="nl-NL" altLang="zh-CN" sz="2400" dirty="0"/>
              <a:t>.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Let x be a characteristic vector of a set A of nodes.</a:t>
            </a:r>
          </a:p>
          <a:p>
            <a:pPr lvl="1"/>
            <a:r>
              <a:rPr lang="en-US" altLang="zh-CN" sz="2200" dirty="0"/>
              <a:t>X</a:t>
            </a:r>
            <a:r>
              <a:rPr lang="en-US" altLang="zh-CN" sz="2200" baseline="-25000" dirty="0"/>
              <a:t>i</a:t>
            </a:r>
            <a:r>
              <a:rPr lang="en-US" altLang="zh-CN" sz="2200" dirty="0"/>
              <a:t> = 1 if node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is in a set A</a:t>
            </a:r>
          </a:p>
          <a:p>
            <a:pPr lvl="1"/>
            <a:r>
              <a:rPr lang="en-US" altLang="zh-CN" sz="2200" dirty="0"/>
              <a:t>x</a:t>
            </a:r>
            <a:r>
              <a:rPr lang="en-US" altLang="zh-CN" sz="2200" baseline="-25000" dirty="0"/>
              <a:t>i</a:t>
            </a:r>
            <a:r>
              <a:rPr lang="en-US" altLang="zh-CN" sz="2200" dirty="0"/>
              <a:t> = -1 otherwise</a:t>
            </a:r>
          </a:p>
          <a:p>
            <a:r>
              <a:rPr lang="en-US" altLang="zh-CN" sz="2400" dirty="0"/>
              <a:t>Let y be a continuous approximation to x.</a:t>
            </a:r>
          </a:p>
          <a:p>
            <a:endParaRPr lang="en-US" altLang="zh-CN" sz="4000" dirty="0"/>
          </a:p>
          <a:p>
            <a:r>
              <a:rPr lang="en-US" altLang="zh-CN" sz="2400" dirty="0"/>
              <a:t>Solve the system of equations</a:t>
            </a:r>
          </a:p>
          <a:p>
            <a:pPr>
              <a:buNone/>
            </a:pPr>
            <a:r>
              <a:rPr lang="es-ES" altLang="zh-CN" sz="2200" dirty="0"/>
              <a:t>		(D – W) y = λ D y</a:t>
            </a:r>
          </a:p>
          <a:p>
            <a:pPr>
              <a:buNone/>
            </a:pPr>
            <a:r>
              <a:rPr lang="es-ES" altLang="zh-CN" sz="2400" dirty="0"/>
              <a:t>	</a:t>
            </a:r>
            <a:r>
              <a:rPr lang="en-US" altLang="zh-CN" sz="2400" dirty="0"/>
              <a:t>for the eigenvectors y and </a:t>
            </a:r>
            <a:r>
              <a:rPr lang="en-US" altLang="zh-CN" sz="2400" dirty="0" err="1"/>
              <a:t>eigenvalues</a:t>
            </a:r>
            <a:r>
              <a:rPr lang="en-US" altLang="zh-CN" sz="2400" dirty="0"/>
              <a:t> λ.</a:t>
            </a:r>
          </a:p>
          <a:p>
            <a:r>
              <a:rPr lang="en-US" altLang="zh-CN" sz="2400" dirty="0"/>
              <a:t>Use the eigenvector y with second smallest </a:t>
            </a:r>
            <a:r>
              <a:rPr lang="en-US" altLang="zh-CN" sz="2400" dirty="0" err="1"/>
              <a:t>eigenvalue</a:t>
            </a:r>
            <a:r>
              <a:rPr lang="en-US" altLang="zh-CN" sz="2400" dirty="0"/>
              <a:t> to bipartition the graph (y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dirty="0"/>
              <a:t> x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dirty="0"/>
              <a:t> A).</a:t>
            </a:r>
          </a:p>
          <a:p>
            <a:r>
              <a:rPr lang="en-US" altLang="zh-CN" sz="2400" dirty="0"/>
              <a:t>If further subdivision is merited, repeat recursively.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7897" y="3272008"/>
            <a:ext cx="3720411" cy="8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</a:rPr>
              <a:t>Edge weights w(</a:t>
            </a:r>
            <a:r>
              <a:rPr lang="en-US" altLang="zh-CN" sz="2800" dirty="0" err="1">
                <a:solidFill>
                  <a:schemeClr val="tx2">
                    <a:lumMod val="75000"/>
                  </a:schemeClr>
                </a:solidFill>
              </a:rPr>
              <a:t>i,j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</a:rPr>
              <a:t>) can be defined by</a:t>
            </a:r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</a:rPr>
              <a:t>where</a:t>
            </a:r>
          </a:p>
          <a:p>
            <a:pPr lvl="1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</a:rPr>
              <a:t>X(</a:t>
            </a:r>
            <a:r>
              <a:rPr lang="en-US" altLang="zh-CN" sz="24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</a:rPr>
              <a:t>) is the spatial location of node I</a:t>
            </a:r>
          </a:p>
          <a:p>
            <a:pPr lvl="1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</a:rPr>
              <a:t>F(</a:t>
            </a:r>
            <a:r>
              <a:rPr lang="en-US" altLang="zh-CN" sz="24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</a:rPr>
              <a:t>) is the feature vector for node I which can be intensity, color, texture, motion…</a:t>
            </a:r>
          </a:p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</a:rPr>
              <a:t>The formula is set up so that w(</a:t>
            </a:r>
            <a:r>
              <a:rPr lang="en-US" altLang="zh-CN" sz="2800" dirty="0" err="1">
                <a:solidFill>
                  <a:schemeClr val="tx2">
                    <a:lumMod val="75000"/>
                  </a:schemeClr>
                </a:solidFill>
              </a:rPr>
              <a:t>i,j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</a:rPr>
              <a:t>) is 0 for nodes that are too far apart.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166" y="2322295"/>
            <a:ext cx="7461235" cy="1098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717" y="1631731"/>
            <a:ext cx="673227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Gestalt Laws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9" name="内容占位符 5"/>
          <p:cNvSpPr txBox="1">
            <a:spLocks/>
          </p:cNvSpPr>
          <p:nvPr/>
        </p:nvSpPr>
        <p:spPr bwMode="auto">
          <a:xfrm>
            <a:off x="762000" y="14859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0" hangingPunct="0">
              <a:spcBef>
                <a:spcPct val="20000"/>
              </a:spcBef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852" y="1600201"/>
            <a:ext cx="8101605" cy="432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Graph-based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Pros</a:t>
            </a:r>
            <a:r>
              <a:rPr lang="en-US" altLang="zh-CN" sz="2600" dirty="0"/>
              <a:t>:</a:t>
            </a:r>
          </a:p>
          <a:p>
            <a:pPr lvl="1"/>
            <a:r>
              <a:rPr lang="en-US" altLang="zh-CN" sz="2400" dirty="0"/>
              <a:t>Generic framework, flexible to choice of function that computes weights (“affinities”) between nodes</a:t>
            </a:r>
          </a:p>
          <a:p>
            <a:pPr lvl="1"/>
            <a:r>
              <a:rPr lang="en-US" altLang="zh-CN" sz="2400" dirty="0"/>
              <a:t>Does not require model of the data distribution</a:t>
            </a:r>
          </a:p>
          <a:p>
            <a:r>
              <a:rPr lang="en-US" altLang="zh-CN" sz="2800" dirty="0"/>
              <a:t>Cons:</a:t>
            </a:r>
          </a:p>
          <a:p>
            <a:pPr lvl="1"/>
            <a:r>
              <a:rPr lang="en-US" altLang="zh-CN" sz="2400" dirty="0"/>
              <a:t>Time complexity can be high</a:t>
            </a:r>
          </a:p>
          <a:p>
            <a:pPr lvl="1"/>
            <a:r>
              <a:rPr lang="en-US" altLang="zh-CN" sz="2400" dirty="0"/>
              <a:t>Dense, highly connected graphs → many affinity computations</a:t>
            </a:r>
          </a:p>
          <a:p>
            <a:pPr lvl="1"/>
            <a:r>
              <a:rPr lang="en-US" altLang="zh-CN" sz="2400" dirty="0"/>
              <a:t>Solving </a:t>
            </a:r>
            <a:r>
              <a:rPr lang="en-US" altLang="zh-CN" sz="2400" dirty="0" err="1"/>
              <a:t>eigenvalue</a:t>
            </a:r>
            <a:r>
              <a:rPr lang="en-US" altLang="zh-CN" sz="2400" dirty="0"/>
              <a:t> problem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Gestalt Laws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9" name="内容占位符 5"/>
          <p:cNvSpPr txBox="1">
            <a:spLocks/>
          </p:cNvSpPr>
          <p:nvPr/>
        </p:nvSpPr>
        <p:spPr bwMode="auto">
          <a:xfrm>
            <a:off x="762000" y="14859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0" hangingPunct="0">
              <a:spcBef>
                <a:spcPct val="20000"/>
              </a:spcBef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487" y="1697860"/>
            <a:ext cx="8360845" cy="44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Gestalt Laws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9" name="内容占位符 5"/>
          <p:cNvSpPr txBox="1">
            <a:spLocks/>
          </p:cNvSpPr>
          <p:nvPr/>
        </p:nvSpPr>
        <p:spPr bwMode="auto">
          <a:xfrm>
            <a:off x="762000" y="14859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0" hangingPunct="0">
              <a:spcBef>
                <a:spcPct val="20000"/>
              </a:spcBef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732" y="1600201"/>
            <a:ext cx="8076378" cy="447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Image segmentation is the operation of partitioning an image into a collection of connected sets of pixels.</a:t>
            </a:r>
          </a:p>
          <a:p>
            <a:r>
              <a:rPr lang="en-US" altLang="zh-CN" sz="2400" dirty="0"/>
              <a:t>Segmentation criteria: a segmentation is a partition of an image I into a set of regions S satisfying: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800" dirty="0"/>
              <a:t>∪ S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= S 			Partition covers the whole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800" dirty="0"/>
              <a:t>S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∩ </a:t>
            </a:r>
            <a:r>
              <a:rPr lang="en-US" altLang="zh-CN" sz="1800" dirty="0" err="1"/>
              <a:t>S</a:t>
            </a:r>
            <a:r>
              <a:rPr lang="en-US" altLang="zh-CN" sz="1800" baseline="-25000" dirty="0" err="1"/>
              <a:t>j</a:t>
            </a:r>
            <a:r>
              <a:rPr lang="en-US" altLang="zh-CN" sz="1800" dirty="0"/>
              <a:t>= ∅,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≠ j 		No regions intersect.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800" dirty="0"/>
              <a:t>∀ S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P(S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) = true 		Homogeneity predicate is satisfied by each 				region.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800" dirty="0"/>
              <a:t>P(S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∪ </a:t>
            </a:r>
            <a:r>
              <a:rPr lang="en-US" altLang="zh-CN" sz="1800" dirty="0" err="1"/>
              <a:t>S</a:t>
            </a:r>
            <a:r>
              <a:rPr lang="en-US" altLang="zh-CN" sz="1800" baseline="-25000" dirty="0" err="1"/>
              <a:t>j</a:t>
            </a:r>
            <a:r>
              <a:rPr lang="en-US" altLang="zh-CN" sz="1800" dirty="0"/>
              <a:t>) = false, 		Union of adjacent regions		         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≠ j, S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 adjacent </a:t>
            </a:r>
            <a:r>
              <a:rPr lang="en-US" altLang="zh-CN" sz="1800" dirty="0" err="1"/>
              <a:t>S</a:t>
            </a:r>
            <a:r>
              <a:rPr lang="en-US" altLang="zh-CN" sz="1800" baseline="-25000" dirty="0" err="1"/>
              <a:t>j</a:t>
            </a:r>
            <a:r>
              <a:rPr lang="en-US" altLang="zh-CN" sz="1800" dirty="0"/>
              <a:t> 		does not satisfy it.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2163</Words>
  <Application>Microsoft Office PowerPoint</Application>
  <PresentationFormat>全屏显示(4:3)</PresentationFormat>
  <Paragraphs>376</Paragraphs>
  <Slides>60</Slides>
  <Notes>42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 Math</vt:lpstr>
      <vt:lpstr>Century Gothic</vt:lpstr>
      <vt:lpstr>Courier New</vt:lpstr>
      <vt:lpstr>Palatino Linotype</vt:lpstr>
      <vt:lpstr>Times New Roman</vt:lpstr>
      <vt:lpstr>Wingdings</vt:lpstr>
      <vt:lpstr>Executive</vt:lpstr>
      <vt:lpstr>Computer Vision Image Segmentation</vt:lpstr>
      <vt:lpstr>Image Segmentation</vt:lpstr>
      <vt:lpstr>From Images to Objects</vt:lpstr>
      <vt:lpstr>Gestalt Laws</vt:lpstr>
      <vt:lpstr>Gestalt Laws</vt:lpstr>
      <vt:lpstr>Gestalt Laws</vt:lpstr>
      <vt:lpstr>Gestalt Laws</vt:lpstr>
      <vt:lpstr>Gestalt Laws</vt:lpstr>
      <vt:lpstr>Image Segmentation</vt:lpstr>
      <vt:lpstr>Image Segmentation</vt:lpstr>
      <vt:lpstr>Histogram-based Segmentation</vt:lpstr>
      <vt:lpstr>Histogram-based Segmentation</vt:lpstr>
      <vt:lpstr>Clustering-based Segmentation</vt:lpstr>
      <vt:lpstr>Clustering-based Segmentation</vt:lpstr>
      <vt:lpstr>K-means Clustering</vt:lpstr>
      <vt:lpstr>Clustering-based Segmentation</vt:lpstr>
      <vt:lpstr>Clustering-based Segmentation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Mean Shift Algorithm</vt:lpstr>
      <vt:lpstr>PowerPoint 演示文稿</vt:lpstr>
      <vt:lpstr>Mean Shift Clustering/Segmentation</vt:lpstr>
      <vt:lpstr>Mean Shift Segmentation</vt:lpstr>
      <vt:lpstr>Mean Shift Segmentation</vt:lpstr>
      <vt:lpstr>Mean Shift Segmentation</vt:lpstr>
      <vt:lpstr>Region Growing</vt:lpstr>
      <vt:lpstr>Region Growing</vt:lpstr>
      <vt:lpstr>Region Growing</vt:lpstr>
      <vt:lpstr>Region Growing</vt:lpstr>
      <vt:lpstr>Split-and-merge</vt:lpstr>
      <vt:lpstr>Split-and-merge</vt:lpstr>
      <vt:lpstr>Watershed Segmentation</vt:lpstr>
      <vt:lpstr>Watershed Segmentation</vt:lpstr>
      <vt:lpstr>Watershed Segmentation</vt:lpstr>
      <vt:lpstr>Watershed Segmentation</vt:lpstr>
      <vt:lpstr>Watershed Segmentation</vt:lpstr>
      <vt:lpstr>Watershed Segmentation</vt:lpstr>
      <vt:lpstr>Watershed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  <vt:lpstr>Graph-based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Curriculum</dc:title>
  <dc:creator>Apple</dc:creator>
  <cp:lastModifiedBy>YAN SUN</cp:lastModifiedBy>
  <cp:revision>1326</cp:revision>
  <dcterms:created xsi:type="dcterms:W3CDTF">2012-04-18T07:05:14Z</dcterms:created>
  <dcterms:modified xsi:type="dcterms:W3CDTF">2019-11-25T07:36:17Z</dcterms:modified>
</cp:coreProperties>
</file>